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7" r:id="rId8"/>
    <p:sldId id="268" r:id="rId9"/>
    <p:sldId id="261" r:id="rId10"/>
    <p:sldId id="269" r:id="rId11"/>
    <p:sldId id="262" r:id="rId12"/>
    <p:sldId id="263" r:id="rId13"/>
    <p:sldId id="270" r:id="rId14"/>
    <p:sldId id="271" r:id="rId15"/>
    <p:sldId id="266" r:id="rId16"/>
  </p:sldIdLst>
  <p:sldSz cx="18288000" cy="10287000"/>
  <p:notesSz cx="6858000" cy="9144000"/>
  <p:embeddedFontLst>
    <p:embeddedFont>
      <p:font typeface="Raleway Medium" panose="020B0604020202020204" charset="0"/>
      <p:regular r:id="rId17"/>
    </p:embeddedFont>
    <p:embeddedFont>
      <p:font typeface="Raleway Semi-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oppins Bold" panose="020B0604020202020204" charset="0"/>
      <p:regular r:id="rId23"/>
    </p:embeddedFont>
    <p:embeddedFont>
      <p:font typeface="Sitka Display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82" autoAdjust="0"/>
    <p:restoredTop sz="94622" autoAdjust="0"/>
  </p:normalViewPr>
  <p:slideViewPr>
    <p:cSldViewPr>
      <p:cViewPr varScale="1">
        <p:scale>
          <a:sx n="43" d="100"/>
          <a:sy n="43" d="100"/>
        </p:scale>
        <p:origin x="20" y="1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861358" y="-342900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5543" y="2621946"/>
            <a:ext cx="10666612" cy="1679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3086"/>
              </a:lnSpc>
            </a:pPr>
            <a:r>
              <a:rPr lang="en-US" sz="5400" b="1" spc="-668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ENVIRONMENTAL  IMPACTS  OF  FOOD</a:t>
            </a:r>
            <a:endParaRPr lang="en-US" sz="5400" b="1" spc="-668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5489363"/>
            <a:ext cx="917950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400"/>
              </a:lnSpc>
            </a:pPr>
            <a:r>
              <a:rPr lang="en-US" sz="6000" b="1" spc="-276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Trends and challenges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1104900"/>
            <a:ext cx="9179504" cy="35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</a:t>
            </a:r>
            <a:r>
              <a:rPr lang="en-US" sz="3000" b="1" spc="-138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Isaac Owusu </a:t>
            </a:r>
            <a:r>
              <a:rPr lang="en-US" sz="3000" b="1" spc="-138" dirty="0" err="1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Akowuah</a:t>
            </a:r>
            <a:endParaRPr lang="en-US" sz="3000" b="1" spc="-138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155" y="-342901"/>
            <a:ext cx="7429500" cy="10629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3800" y="0"/>
            <a:ext cx="11506200" cy="827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7200"/>
              </a:lnSpc>
            </a:pPr>
            <a:r>
              <a:rPr lang="en-US" sz="4000" b="1" dirty="0" smtClean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7. </a:t>
            </a:r>
            <a:r>
              <a:rPr lang="en-US" sz="4000" b="1" dirty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E</a:t>
            </a:r>
            <a:r>
              <a:rPr lang="en-US" sz="4000" b="1" dirty="0" smtClean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nvironmental </a:t>
            </a:r>
            <a:r>
              <a:rPr lang="en-US" sz="4000" b="1" dirty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impact by cluster</a:t>
            </a:r>
            <a:endParaRPr lang="en-US" sz="4000" b="1" spc="-368" dirty="0"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6019" y="8267700"/>
            <a:ext cx="16611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Some 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clusters have high land use but moderate emissions, while others have high emissions but lower land use.</a:t>
            </a: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Certain clusters have significantly higher water use, indicating food types that are more water-intensive.</a:t>
            </a: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 land use &amp; emissions clusters → Likely dominated by animal-based products.</a:t>
            </a: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 water use clusters → Could be plant-based foods like nuts or rice.</a:t>
            </a:r>
            <a:endParaRPr lang="en-US" sz="22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02064"/>
            <a:ext cx="13792200" cy="68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200" y="190500"/>
            <a:ext cx="13515640" cy="139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b="1" spc="-276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8. Environmental </a:t>
            </a:r>
            <a:r>
              <a:rPr lang="en-US" sz="6000" b="1" spc="-276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impact by Category (Plant Based and Animal Based)</a:t>
            </a:r>
            <a:endParaRPr lang="en-US" sz="6000" b="1" spc="-276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1000" y="3390900"/>
            <a:ext cx="5512164" cy="477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Animal-Based products have much higher emissions and land use than Plant-Based products</a:t>
            </a: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Water use is more balanced, with some Plant-Based foods; like nuts, rice using significant amounts</a:t>
            </a: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This confirms that reducing animal-based foods can lower environmental impact, particularly in terms of emissions and land use.​</a:t>
            </a:r>
            <a:endParaRPr lang="en-US" sz="22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26837"/>
            <a:ext cx="11277600" cy="8017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0555" y="358765"/>
            <a:ext cx="16040100" cy="108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6000" b="1" spc="-461" dirty="0" smtClean="0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9. Environmental </a:t>
            </a:r>
            <a:r>
              <a:rPr lang="en-US" sz="6000" b="1" spc="-461" dirty="0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factors across Category</a:t>
            </a:r>
            <a:endParaRPr lang="en-US" sz="6000" b="1" spc="-461" dirty="0">
              <a:solidFill>
                <a:srgbClr val="FBF6F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905000" y="7962900"/>
            <a:ext cx="13366959" cy="2132212"/>
            <a:chOff x="0" y="0"/>
            <a:chExt cx="1394172" cy="130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9905" y="0"/>
                  </a:moveTo>
                  <a:lnTo>
                    <a:pt x="1384268" y="0"/>
                  </a:lnTo>
                  <a:cubicBezTo>
                    <a:pt x="1386895" y="0"/>
                    <a:pt x="1389414" y="1044"/>
                    <a:pt x="1391271" y="2901"/>
                  </a:cubicBezTo>
                  <a:cubicBezTo>
                    <a:pt x="1393129" y="4758"/>
                    <a:pt x="1394172" y="7278"/>
                    <a:pt x="1394172" y="9905"/>
                  </a:cubicBezTo>
                  <a:lnTo>
                    <a:pt x="1394172" y="1292452"/>
                  </a:lnTo>
                  <a:cubicBezTo>
                    <a:pt x="1394172" y="1295079"/>
                    <a:pt x="1393129" y="1297598"/>
                    <a:pt x="1391271" y="1299456"/>
                  </a:cubicBezTo>
                  <a:cubicBezTo>
                    <a:pt x="1389414" y="1301313"/>
                    <a:pt x="1386895" y="1302357"/>
                    <a:pt x="1384268" y="1302357"/>
                  </a:cubicBezTo>
                  <a:lnTo>
                    <a:pt x="9905" y="1302357"/>
                  </a:lnTo>
                  <a:cubicBezTo>
                    <a:pt x="7278" y="1302357"/>
                    <a:pt x="4758" y="1301313"/>
                    <a:pt x="2901" y="1299456"/>
                  </a:cubicBezTo>
                  <a:cubicBezTo>
                    <a:pt x="1044" y="1297598"/>
                    <a:pt x="0" y="1295079"/>
                    <a:pt x="0" y="1292452"/>
                  </a:cubicBezTo>
                  <a:lnTo>
                    <a:pt x="0" y="9905"/>
                  </a:lnTo>
                  <a:cubicBezTo>
                    <a:pt x="0" y="7278"/>
                    <a:pt x="1044" y="4758"/>
                    <a:pt x="2901" y="2901"/>
                  </a:cubicBezTo>
                  <a:cubicBezTo>
                    <a:pt x="4758" y="1044"/>
                    <a:pt x="7278" y="0"/>
                    <a:pt x="9905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33600" y="8343900"/>
            <a:ext cx="1265915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Emissions: Animal-based products generally have higher emissions than plant-based 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Land Use: Animal-based products tend to require significantly more land.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Water Use: There is a wider range of water use across both categories, but some animal-based products show extreme values.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3" y="1507658"/>
            <a:ext cx="16100551" cy="6239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3998" y="2933701"/>
            <a:ext cx="7315201" cy="7267268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5665" y="1304925"/>
            <a:ext cx="13856669" cy="117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Recommendations</a:t>
            </a:r>
            <a:endParaRPr lang="en-US" sz="10041" b="1" spc="-461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2933701"/>
            <a:ext cx="7353300" cy="7239000"/>
            <a:chOff x="0" y="0"/>
            <a:chExt cx="1394172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94995" y="3251750"/>
            <a:ext cx="2420710" cy="140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04.</a:t>
            </a:r>
            <a:endParaRPr lang="en-US" sz="12000" b="1" spc="-552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91242" y="3273603"/>
            <a:ext cx="2420710" cy="140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05.</a:t>
            </a:r>
            <a:endParaRPr lang="en-US" sz="12000" b="1" spc="-552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3000" y="4658545"/>
            <a:ext cx="723900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Educate Consumers &amp; </a:t>
            </a:r>
            <a:r>
              <a:rPr lang="en-US" sz="2800" b="1" dirty="0" smtClean="0"/>
              <a:t>Companies: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Run awareness campaigns to show the </a:t>
            </a:r>
            <a:r>
              <a:rPr lang="en-US" sz="2800" b="1" dirty="0"/>
              <a:t>environmental footprint of different food types</a:t>
            </a:r>
            <a:r>
              <a:rPr lang="en-US" sz="2800" dirty="0"/>
              <a:t>, helping consumers make informed choices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 </a:t>
            </a:r>
            <a:r>
              <a:rPr lang="en-US" sz="2800" b="1" dirty="0"/>
              <a:t>dashboards or tools</a:t>
            </a:r>
            <a:r>
              <a:rPr lang="en-US" sz="2800" dirty="0"/>
              <a:t> for companies to track their food supply chain’s environmental impact in real-time.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21328" y="4658545"/>
            <a:ext cx="616053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Focus on High-impact </a:t>
            </a:r>
            <a:r>
              <a:rPr lang="en-US" sz="2800" b="1" dirty="0" smtClean="0"/>
              <a:t>Clusters: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Target interventions on </a:t>
            </a:r>
            <a:r>
              <a:rPr lang="en-US" sz="2800" b="1" dirty="0"/>
              <a:t>high-emission and high-land-use clusters</a:t>
            </a:r>
            <a:r>
              <a:rPr lang="en-US" sz="2800" dirty="0"/>
              <a:t> (e.g., beef, lamb, dairy) for maximum environmental benefit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Promote </a:t>
            </a:r>
            <a:r>
              <a:rPr lang="en-US" sz="2800" b="1" dirty="0"/>
              <a:t>resource-efficient foods</a:t>
            </a:r>
            <a:r>
              <a:rPr lang="en-US" sz="2800" dirty="0"/>
              <a:t> like legumes and root vegetables that deliver nutrition with minimal footprint.</a:t>
            </a:r>
          </a:p>
        </p:txBody>
      </p:sp>
    </p:spTree>
    <p:extLst>
      <p:ext uri="{BB962C8B-B14F-4D97-AF65-F5344CB8AC3E}">
        <p14:creationId xmlns:p14="http://schemas.microsoft.com/office/powerpoint/2010/main" val="34274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7251" y="2933701"/>
            <a:ext cx="5293498" cy="7239000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5665" y="1304925"/>
            <a:ext cx="13856669" cy="117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Recommendations</a:t>
            </a:r>
            <a:endParaRPr lang="en-US" sz="10041" b="1" spc="-461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2933701"/>
            <a:ext cx="5293498" cy="7239000"/>
            <a:chOff x="0" y="0"/>
            <a:chExt cx="1394172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65802" y="2933701"/>
            <a:ext cx="5293498" cy="7239000"/>
            <a:chOff x="0" y="0"/>
            <a:chExt cx="1394172" cy="13023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91084" y="3238500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3644" y="3238499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27142" y="3163120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3000" y="4658545"/>
            <a:ext cx="5179198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Promote Sustainable Diet </a:t>
            </a:r>
            <a:r>
              <a:rPr lang="en-US" sz="2800" b="1" dirty="0" smtClean="0"/>
              <a:t>Shifts: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Encourage clients and stakeholders to </a:t>
            </a:r>
            <a:r>
              <a:rPr lang="en-US" sz="2800" b="1" dirty="0"/>
              <a:t>reduce beef and dairy consumption</a:t>
            </a:r>
            <a:r>
              <a:rPr lang="en-US" sz="2800" dirty="0"/>
              <a:t>, as these are the highest contributors to carbon emissions and eutrophication.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Promote </a:t>
            </a:r>
            <a:r>
              <a:rPr lang="en-US" sz="2800" b="1" dirty="0"/>
              <a:t>plant-based alternatives</a:t>
            </a:r>
            <a:r>
              <a:rPr lang="en-US" sz="2800" dirty="0"/>
              <a:t> (legumes, vegetables, cereals) as they have significantly lower environmental impacts.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1065" y="4443102"/>
            <a:ext cx="5085149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Support Sustainable Agriculture </a:t>
            </a:r>
            <a:r>
              <a:rPr lang="en-US" sz="2800" b="1" dirty="0" smtClean="0"/>
              <a:t>Practices: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Work with farmers to </a:t>
            </a:r>
            <a:r>
              <a:rPr lang="en-US" sz="2800" b="1" dirty="0"/>
              <a:t>optimize farm emissions</a:t>
            </a:r>
            <a:r>
              <a:rPr lang="en-US" sz="2800" dirty="0"/>
              <a:t>, since the farm stage contributes most to emissions.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Encourage adoption of </a:t>
            </a:r>
            <a:r>
              <a:rPr lang="en-US" sz="2800" b="1" dirty="0"/>
              <a:t>low-emission feeds, regenerative farming, and efficient land-use practices</a:t>
            </a:r>
            <a:r>
              <a:rPr lang="en-US" sz="28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Invest in </a:t>
            </a:r>
            <a:r>
              <a:rPr lang="en-US" sz="2800" b="1" dirty="0"/>
              <a:t>precision agriculture</a:t>
            </a:r>
            <a:r>
              <a:rPr lang="en-US" sz="2800" dirty="0"/>
              <a:t> to reduce fertilizer and water overuse.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64978" y="4527480"/>
            <a:ext cx="4095146" cy="560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/>
              <a:t>Encourage Eco-friendly Food </a:t>
            </a:r>
            <a:r>
              <a:rPr lang="en-US" sz="2800" b="1" dirty="0" smtClean="0"/>
              <a:t>Systems: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 companies in adopting </a:t>
            </a:r>
            <a:r>
              <a:rPr lang="en-US" sz="2800" b="1" dirty="0"/>
              <a:t>sustainable packaging and transport methods</a:t>
            </a:r>
            <a:r>
              <a:rPr lang="en-US" sz="2800" dirty="0"/>
              <a:t> to cut down secondary emissions.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</a:t>
            </a:r>
            <a:r>
              <a:rPr lang="en-US" sz="2800" b="1" dirty="0"/>
              <a:t>policies or incentives</a:t>
            </a:r>
            <a:r>
              <a:rPr lang="en-US" sz="2800" dirty="0"/>
              <a:t> that reward low-impact food production (e.g., plant-based or sustainable aquaculture).</a:t>
            </a:r>
          </a:p>
        </p:txBody>
      </p:sp>
    </p:spTree>
    <p:extLst>
      <p:ext uri="{BB962C8B-B14F-4D97-AF65-F5344CB8AC3E}">
        <p14:creationId xmlns:p14="http://schemas.microsoft.com/office/powerpoint/2010/main" val="19464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264676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1104900"/>
            <a:ext cx="9179504" cy="35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</a:t>
            </a:r>
            <a:r>
              <a:rPr lang="en-US" sz="3000" b="1" spc="-138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Isaac Owusu </a:t>
            </a:r>
            <a:r>
              <a:rPr lang="en-US" sz="3000" b="1" spc="-138" dirty="0" err="1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Akowuah</a:t>
            </a:r>
            <a:endParaRPr lang="en-US" sz="3000" b="1" spc="-138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219200" y="2075229"/>
            <a:ext cx="7924800" cy="232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9037"/>
              </a:lnSpc>
            </a:pPr>
            <a:r>
              <a:rPr lang="en-US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Presentation Outline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800" y="4610100"/>
            <a:ext cx="7635008" cy="477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  <a:latin typeface="Poppins Bold" panose="020B0604020202020204" charset="0"/>
                <a:cs typeface="Poppins Bold" panose="020B0604020202020204" charset="0"/>
              </a:rPr>
              <a:t>Project Title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  <a:latin typeface="Poppins Bold" panose="020B0604020202020204" charset="0"/>
                <a:cs typeface="Poppins Bold" panose="020B0604020202020204" charset="0"/>
              </a:rPr>
              <a:t>Presentation outline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  <a:latin typeface="Poppins Bold" panose="020B0604020202020204" charset="0"/>
                <a:cs typeface="Poppins Bold" panose="020B0604020202020204" charset="0"/>
              </a:rPr>
              <a:t>Business Questions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  <a:latin typeface="Poppins Bold" panose="020B0604020202020204" charset="0"/>
                <a:cs typeface="Poppins Bold" panose="020B0604020202020204" charset="0"/>
              </a:rPr>
              <a:t>Key Insights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  <a:latin typeface="Poppins Bold" panose="020B0604020202020204" charset="0"/>
                <a:cs typeface="Poppins Bold" panose="020B0604020202020204" charset="0"/>
              </a:rPr>
              <a:t>Recommendations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495300"/>
            <a:ext cx="10668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037"/>
              </a:lnSpc>
            </a:pPr>
            <a:r>
              <a:rPr lang="en-US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Business Questions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600" y="3238500"/>
            <a:ext cx="7635008" cy="503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+mj-lt"/>
              </a:rPr>
              <a:t>Which food products have the highest and lowest carbon emissions?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+mj-lt"/>
              </a:rPr>
              <a:t>How do Plant-Based vs. Animal-Based foods compare in environmental impact?</a:t>
            </a:r>
          </a:p>
          <a:p>
            <a:pPr marL="457200" indent="-457200">
              <a:lnSpc>
                <a:spcPts val="308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Which food production stage contributes most to Emissions</a:t>
            </a:r>
            <a:r>
              <a:rPr lang="en-US" sz="2200" b="1" dirty="0" smtClean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?</a:t>
            </a:r>
          </a:p>
          <a:p>
            <a:pPr marL="457200" indent="-457200">
              <a:lnSpc>
                <a:spcPts val="308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How do different food types impact the environment</a:t>
            </a:r>
            <a:r>
              <a:rPr lang="en-US" sz="2200" b="1" dirty="0" smtClean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?</a:t>
            </a:r>
          </a:p>
          <a:p>
            <a:pPr marL="457200" indent="-457200">
              <a:lnSpc>
                <a:spcPts val="308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What are the top five contributors to Eutrophication</a:t>
            </a:r>
            <a:r>
              <a:rPr lang="en-US" sz="2200" b="1" dirty="0" smtClean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?</a:t>
            </a:r>
          </a:p>
          <a:p>
            <a:pPr marL="457200" indent="-457200">
              <a:lnSpc>
                <a:spcPts val="308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Do we have cluster of group of foods based on their environmental impact</a:t>
            </a:r>
            <a:r>
              <a:rPr lang="en-US" sz="2200" b="1" dirty="0" smtClean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?</a:t>
            </a:r>
          </a:p>
          <a:p>
            <a:pPr marL="457200" indent="-457200">
              <a:lnSpc>
                <a:spcPts val="308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What is the environmental impact by cluster</a:t>
            </a:r>
            <a:r>
              <a:rPr lang="en-US" sz="2200" b="1" dirty="0" smtClean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?</a:t>
            </a:r>
          </a:p>
          <a:p>
            <a:pPr marL="457200" indent="-457200">
              <a:lnSpc>
                <a:spcPts val="308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What is the environmental impact by Category (Plant Based and Animal Based</a:t>
            </a:r>
            <a:r>
              <a:rPr lang="en-US" sz="2200" b="1" dirty="0" smtClean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)</a:t>
            </a:r>
          </a:p>
          <a:p>
            <a:pPr marL="457200" indent="-457200">
              <a:lnSpc>
                <a:spcPts val="308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+mj-lt"/>
                <a:ea typeface="Raleway Semi-Bold"/>
                <a:cs typeface="Raleway Semi-Bold"/>
                <a:sym typeface="Raleway Semi-Bold"/>
              </a:rPr>
              <a:t>What are the Environmental factors across Category?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193" y="975881"/>
            <a:ext cx="8539631" cy="8340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3800" y="0"/>
            <a:ext cx="11506200" cy="827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7200"/>
              </a:lnSpc>
            </a:pPr>
            <a:r>
              <a:rPr lang="en-US" sz="4000" b="1" spc="-368" dirty="0" smtClean="0">
                <a:solidFill>
                  <a:srgbClr val="00B050"/>
                </a:solidFill>
                <a:ea typeface="Raleway Medium"/>
                <a:cs typeface="Raleway Medium"/>
                <a:sym typeface="Raleway Medium"/>
              </a:rPr>
              <a:t>1. Five </a:t>
            </a:r>
            <a:r>
              <a:rPr lang="en-US" sz="4000" b="1" spc="-368" dirty="0">
                <a:solidFill>
                  <a:srgbClr val="00B050"/>
                </a:solidFill>
                <a:ea typeface="Raleway Medium"/>
                <a:cs typeface="Raleway Medium"/>
                <a:sym typeface="Raleway Medium"/>
              </a:rPr>
              <a:t>highest and lowest f</a:t>
            </a:r>
            <a:r>
              <a:rPr lang="en-US" sz="4000" b="1" spc="-368" dirty="0" smtClean="0">
                <a:solidFill>
                  <a:srgbClr val="00B050"/>
                </a:solidFill>
                <a:ea typeface="Raleway Medium"/>
                <a:cs typeface="Raleway Medium"/>
                <a:sym typeface="Raleway Medium"/>
              </a:rPr>
              <a:t>ood </a:t>
            </a:r>
            <a:r>
              <a:rPr lang="en-US" sz="4000" b="1" spc="-368" dirty="0">
                <a:solidFill>
                  <a:srgbClr val="00B050"/>
                </a:solidFill>
                <a:ea typeface="Raleway Medium"/>
                <a:cs typeface="Raleway Medium"/>
                <a:sym typeface="Raleway Medium"/>
              </a:rPr>
              <a:t>products </a:t>
            </a:r>
            <a:r>
              <a:rPr lang="en-US" sz="4000" b="1" spc="-368" dirty="0" smtClean="0">
                <a:solidFill>
                  <a:srgbClr val="00B050"/>
                </a:solidFill>
                <a:ea typeface="Raleway Medium"/>
                <a:cs typeface="Raleway Medium"/>
                <a:sym typeface="Raleway Medium"/>
              </a:rPr>
              <a:t>with </a:t>
            </a:r>
            <a:r>
              <a:rPr lang="en-US" sz="4000" b="1" spc="-368" dirty="0">
                <a:solidFill>
                  <a:srgbClr val="00B050"/>
                </a:solidFill>
                <a:ea typeface="Raleway Medium"/>
                <a:cs typeface="Raleway Medium"/>
                <a:sym typeface="Raleway Medium"/>
              </a:rPr>
              <a:t>the </a:t>
            </a:r>
            <a:r>
              <a:rPr lang="en-US" sz="4000" b="1" spc="-368" dirty="0" smtClean="0">
                <a:solidFill>
                  <a:srgbClr val="00B050"/>
                </a:solidFill>
                <a:ea typeface="Raleway Medium"/>
                <a:cs typeface="Raleway Medium"/>
                <a:sym typeface="Raleway Medium"/>
              </a:rPr>
              <a:t>carbon </a:t>
            </a:r>
            <a:r>
              <a:rPr lang="en-US" sz="4000" b="1" spc="-368" dirty="0" smtClean="0">
                <a:solidFill>
                  <a:srgbClr val="00B050"/>
                </a:solidFill>
                <a:ea typeface="Raleway Medium"/>
                <a:cs typeface="Raleway Medium"/>
                <a:sym typeface="Raleway Medium"/>
              </a:rPr>
              <a:t>emissions. </a:t>
            </a:r>
            <a:endParaRPr lang="en-US" sz="4000" b="1" spc="-368" dirty="0">
              <a:solidFill>
                <a:srgbClr val="00B050"/>
              </a:solidFill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8477" y="7581900"/>
            <a:ext cx="16611600" cy="235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Beef is the most carbon-intensive food – Beef (beef herd) has the highest carbon footprint, emitting nearly 3x more than lamb &amp; mutton and significantly more than all other foods on the list</a:t>
            </a: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Plant-based 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foods are far more sustainable – The lowest-emission foods (nuts, potatoes, onions, root vegetables, citrus) emit less than 1% of the emissions from beef, highlighting the environmental benefit of plant-based diets</a:t>
            </a: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Dairy 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and processed foods also have high impacts – Cheese and dark chocolate rank among the highest emitters, showing that not only meat but also dairy and luxury products contribute disproportionately to carbon emissions.</a:t>
            </a:r>
            <a:endParaRPr lang="en-US" sz="22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23331"/>
            <a:ext cx="15925799" cy="650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4419600" y="0"/>
            <a:ext cx="118110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4400" b="1" spc="-461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Plant-Based </a:t>
            </a:r>
            <a:r>
              <a:rPr lang="en-US" sz="4400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vs. Animal-Based foods </a:t>
            </a:r>
            <a:r>
              <a:rPr lang="en-US" sz="4400" b="1" spc="-461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compared </a:t>
            </a:r>
            <a:r>
              <a:rPr lang="en-US" sz="4400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 environmental </a:t>
            </a:r>
            <a:r>
              <a:rPr lang="en-US" sz="4400" b="1" spc="-461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impact</a:t>
            </a:r>
            <a:endParaRPr lang="en-US" sz="4400" b="1" spc="-461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2705100"/>
            <a:ext cx="5715000" cy="556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Animal-based foods have a significantly higher environmental impact across emissions, water use, and land use compared to plant-based foods</a:t>
            </a: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Total emissions and land use are particularly high for animal-based foods, indicating they contribute more to environmental degradation</a:t>
            </a: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Plant-based foods show a much lower impact, reinforcing the idea that shifting to a plant-based diet could reduce environmental strain.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386071"/>
            <a:ext cx="11963400" cy="6338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57400" y="342900"/>
            <a:ext cx="1385666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-457200" algn="ctr">
              <a:lnSpc>
                <a:spcPts val="9037"/>
              </a:lnSpc>
            </a:pPr>
            <a:r>
              <a:rPr lang="en-US" sz="4800" b="1" spc="-461" dirty="0" smtClean="0">
                <a:solidFill>
                  <a:srgbClr val="00694C"/>
                </a:solidFill>
                <a:latin typeface="Sitka Display" pitchFamily="2" charset="0"/>
                <a:ea typeface="Raleway Medium"/>
                <a:cs typeface="Raleway Medium"/>
                <a:sym typeface="Raleway Medium"/>
              </a:rPr>
              <a:t>3. Food </a:t>
            </a:r>
            <a:r>
              <a:rPr lang="en-US" sz="4800" b="1" spc="-461" dirty="0">
                <a:solidFill>
                  <a:srgbClr val="00694C"/>
                </a:solidFill>
                <a:latin typeface="Sitka Display" pitchFamily="2" charset="0"/>
                <a:ea typeface="Raleway Medium"/>
                <a:cs typeface="Raleway Medium"/>
                <a:sym typeface="Raleway Medium"/>
              </a:rPr>
              <a:t>production </a:t>
            </a:r>
            <a:r>
              <a:rPr lang="en-US" sz="4800" b="1" spc="-461" dirty="0" smtClean="0">
                <a:solidFill>
                  <a:srgbClr val="00694C"/>
                </a:solidFill>
                <a:latin typeface="Sitka Display" pitchFamily="2" charset="0"/>
                <a:ea typeface="Raleway Medium"/>
                <a:cs typeface="Raleway Medium"/>
                <a:sym typeface="Raleway Medium"/>
              </a:rPr>
              <a:t>stages that contribute </a:t>
            </a:r>
            <a:r>
              <a:rPr lang="en-US" sz="4800" b="1" spc="-461" dirty="0">
                <a:solidFill>
                  <a:srgbClr val="00694C"/>
                </a:solidFill>
                <a:latin typeface="Sitka Display" pitchFamily="2" charset="0"/>
                <a:ea typeface="Raleway Medium"/>
                <a:cs typeface="Raleway Medium"/>
                <a:sym typeface="Raleway Medium"/>
              </a:rPr>
              <a:t>most to </a:t>
            </a:r>
            <a:r>
              <a:rPr lang="en-US" sz="4800" b="1" spc="-461" dirty="0" smtClean="0">
                <a:solidFill>
                  <a:srgbClr val="00694C"/>
                </a:solidFill>
                <a:latin typeface="Sitka Display" pitchFamily="2" charset="0"/>
                <a:ea typeface="Raleway Medium"/>
                <a:cs typeface="Raleway Medium"/>
                <a:sym typeface="Raleway Medium"/>
              </a:rPr>
              <a:t>Emissions</a:t>
            </a:r>
            <a:endParaRPr lang="en-US" sz="4800" b="1" spc="-461" dirty="0">
              <a:solidFill>
                <a:srgbClr val="00694C"/>
              </a:solidFill>
              <a:latin typeface="Sitka Display" pitchFamily="2" charset="0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90700"/>
            <a:ext cx="10141449" cy="7848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58600" y="2324100"/>
            <a:ext cx="55626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Farm is the top food production stage that releases emission to the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Farm releases about 3.4 kg Co2 into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Land use change also contributes about 1.4 kg Co2 into the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Animal Feed is the third food processing stage releasing about 0.5 kg Co2 into the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Packaging, Transport and Retail respectively releases emission 0.3, 0.2 and 0.1 kg Co2 into the environment. 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133600" y="-11061"/>
            <a:ext cx="13856669" cy="100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-457200" algn="ctr">
              <a:lnSpc>
                <a:spcPts val="9037"/>
              </a:lnSpc>
            </a:pPr>
            <a:r>
              <a:rPr lang="en-US" sz="4800" b="1" spc="-461" dirty="0">
                <a:solidFill>
                  <a:srgbClr val="00694C"/>
                </a:solidFill>
                <a:latin typeface="Sitka Display" pitchFamily="2" charset="0"/>
                <a:ea typeface="Raleway Medium"/>
                <a:cs typeface="Raleway Medium"/>
                <a:sym typeface="Raleway Medium"/>
              </a:rPr>
              <a:t>4. </a:t>
            </a:r>
            <a:r>
              <a:rPr lang="en-US" sz="4800" b="1" spc="-461" dirty="0" smtClean="0">
                <a:solidFill>
                  <a:srgbClr val="00694C"/>
                </a:solidFill>
                <a:latin typeface="Sitka Display" pitchFamily="2" charset="0"/>
                <a:ea typeface="Raleway Medium"/>
                <a:cs typeface="Raleway Medium"/>
                <a:sym typeface="Raleway Medium"/>
              </a:rPr>
              <a:t>Different </a:t>
            </a:r>
            <a:r>
              <a:rPr lang="en-US" sz="4800" b="1" spc="-461" dirty="0">
                <a:solidFill>
                  <a:srgbClr val="00694C"/>
                </a:solidFill>
                <a:latin typeface="Sitka Display" pitchFamily="2" charset="0"/>
                <a:ea typeface="Raleway Medium"/>
                <a:cs typeface="Raleway Medium"/>
                <a:sym typeface="Raleway Medium"/>
              </a:rPr>
              <a:t>food types impact the environment?</a:t>
            </a:r>
            <a:endParaRPr lang="en-US" sz="4800" b="1" spc="-461" dirty="0">
              <a:solidFill>
                <a:srgbClr val="00694C"/>
              </a:solidFill>
              <a:latin typeface="Sitka Display" pitchFamily="2" charset="0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7200" y="1491525"/>
            <a:ext cx="556260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Meat, nuts &amp; seeds, and dairy &amp; eggs have the highest environmental impact across all three categories (emissions, water use, and land use</a:t>
            </a:r>
            <a:r>
              <a:rPr lang="en-US" sz="2800" dirty="0" smtClean="0">
                <a:solidFill>
                  <a:srgbClr val="00B050"/>
                </a:solidFill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Legumes, vegetables, and cereals have lower environmental impacts, reinforcing their sustainability</a:t>
            </a:r>
            <a:r>
              <a:rPr lang="en-US" sz="2800" dirty="0" smtClean="0">
                <a:solidFill>
                  <a:srgbClr val="00B050"/>
                </a:solidFill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Water use is particularly high for nuts &amp; seeds, likely due to irrigation requirements</a:t>
            </a:r>
            <a:r>
              <a:rPr lang="en-US" sz="2800" dirty="0" smtClean="0">
                <a:solidFill>
                  <a:srgbClr val="00B050"/>
                </a:solidFill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Beverages &amp; processed foods show a negative impact for water use, suggesting they may have a lower overall water footprint.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82922"/>
            <a:ext cx="109728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971800" y="-34563"/>
            <a:ext cx="139446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4400" b="1" dirty="0" smtClean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5. </a:t>
            </a:r>
            <a:r>
              <a:rPr lang="en-US" sz="4400" b="1" dirty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T</a:t>
            </a:r>
            <a:r>
              <a:rPr lang="en-US" sz="4400" b="1" dirty="0" smtClean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he </a:t>
            </a:r>
            <a:r>
              <a:rPr lang="en-US" sz="4400" b="1" dirty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top </a:t>
            </a:r>
            <a:r>
              <a:rPr lang="en-US" sz="4400" b="1" dirty="0" smtClean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five food Products </a:t>
            </a:r>
            <a:r>
              <a:rPr lang="en-US" sz="4400" b="1" dirty="0">
                <a:solidFill>
                  <a:srgbClr val="00B050"/>
                </a:solidFill>
                <a:ea typeface="Raleway Semi-Bold"/>
                <a:cs typeface="Raleway Semi-Bold"/>
                <a:sym typeface="Raleway Semi-Bold"/>
              </a:rPr>
              <a:t>contributors to Eutrophication</a:t>
            </a:r>
            <a:endParaRPr lang="en-US" sz="4400" b="1" spc="-461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400" y="2400819"/>
            <a:ext cx="5867400" cy="712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Beef products dominate eutrophication impact: Beef (dairy herd) and Beef (beef herd) together account for over 60% of the top 5 contributors, showing that beef production has the highest water pollution footprint</a:t>
            </a: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Animal-based 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products outweigh plant-based: Except for coffee, all the top contributors are animal-derived (beef, fish, cheese), highlighting the disproportionate environmental impact of livestock farming</a:t>
            </a: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342900" indent="-342900" algn="just">
              <a:lnSpc>
                <a:spcPts val="30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Dairy 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vs. Cheese trade-off: While cheese appears lower (≈9%), dairy herd beef has the single highest impact (≈33%), suggesting that reducing cattle-based food products could significantly lower eutrophication.</a:t>
            </a:r>
            <a:endParaRPr lang="en-US" sz="22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05188"/>
            <a:ext cx="1064362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1131297"/>
            <a:ext cx="9779385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8010"/>
              </a:lnSpc>
            </a:pPr>
            <a:r>
              <a:rPr lang="en-US" sz="6000" b="1" spc="-409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6. Cluster of Different </a:t>
            </a:r>
            <a:r>
              <a:rPr lang="en-US" sz="6000" b="1" spc="-409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food types impact the </a:t>
            </a:r>
            <a:r>
              <a:rPr lang="en-US" sz="6000" b="1" spc="-409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environment.</a:t>
            </a:r>
            <a:endParaRPr lang="en-US" sz="6000" b="1" spc="-409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43679" y="4879955"/>
            <a:ext cx="6140551" cy="54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dirty="0"/>
              <a:t>The largest cluster, containing the majority of food items with low environmental impact.</a:t>
            </a:r>
            <a:endParaRPr lang="en-US" sz="16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71600" y="4761594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92314" y="7107101"/>
            <a:ext cx="6140551" cy="54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dirty="0"/>
              <a:t>A small group of outliers with extremely high environmental impact, likely representing foods like beef and dairy.</a:t>
            </a:r>
            <a:endParaRPr lang="en-US" sz="16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00" y="8801100"/>
            <a:ext cx="1676876" cy="117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 dirty="0" smtClean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  <a:endParaRPr lang="en-US" sz="10041" b="1" spc="-461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6928284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3243679" y="9060037"/>
            <a:ext cx="6140551" cy="54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1600" dirty="0"/>
              <a:t> Intermediate-impact foods, possibly representing nuts, seeds, and certain fish products.</a:t>
            </a:r>
            <a:endParaRPr lang="en-US" sz="16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18087"/>
            <a:ext cx="7543800" cy="67534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1085</Words>
  <Application>Microsoft Office PowerPoint</Application>
  <PresentationFormat>Custom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Raleway Medium</vt:lpstr>
      <vt:lpstr>Raleway Semi-Bold</vt:lpstr>
      <vt:lpstr>Calibri</vt:lpstr>
      <vt:lpstr>Poppins Bold</vt:lpstr>
      <vt:lpstr>Arial</vt:lpstr>
      <vt:lpstr>Sitka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dc:creator>HP</dc:creator>
  <cp:lastModifiedBy>Microsoft account</cp:lastModifiedBy>
  <cp:revision>30</cp:revision>
  <dcterms:created xsi:type="dcterms:W3CDTF">2006-08-16T00:00:00Z</dcterms:created>
  <dcterms:modified xsi:type="dcterms:W3CDTF">2025-09-12T15:45:16Z</dcterms:modified>
  <dc:identifier>DAGymmO7B9M</dc:identifier>
</cp:coreProperties>
</file>